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75" autoAdjust="0"/>
    <p:restoredTop sz="94044" autoAdjust="0"/>
  </p:normalViewPr>
  <p:slideViewPr>
    <p:cSldViewPr snapToGrid="0" snapToObjects="1" showGuides="1">
      <p:cViewPr varScale="1">
        <p:scale>
          <a:sx n="29" d="100"/>
          <a:sy n="29" d="100"/>
        </p:scale>
        <p:origin x="1560" y="272"/>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2/17/17</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extLst>
      <p:ext uri="{BB962C8B-B14F-4D97-AF65-F5344CB8AC3E}">
        <p14:creationId xmlns:p14="http://schemas.microsoft.com/office/powerpoint/2010/main" val="16098425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extLst>
      <p:ext uri="{BB962C8B-B14F-4D97-AF65-F5344CB8AC3E}">
        <p14:creationId xmlns:p14="http://schemas.microsoft.com/office/powerpoint/2010/main" val="47647936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extLst>
      <p:ext uri="{BB962C8B-B14F-4D97-AF65-F5344CB8AC3E}">
        <p14:creationId xmlns:p14="http://schemas.microsoft.com/office/powerpoint/2010/main" val="34912445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1.png"/><Relationship Id="rId8"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4" Type="http://schemas.openxmlformats.org/officeDocument/2006/relationships/theme" Target="../theme/theme3.xml"/><Relationship Id="rId5" Type="http://schemas.openxmlformats.org/officeDocument/2006/relationships/image" Target="../media/image2.png"/><Relationship Id="rId6" Type="http://schemas.openxmlformats.org/officeDocument/2006/relationships/hyperlink" Target="http://www.facebook.com/pages/PosterPresentationscom/217914411419?v=app_4949752878&amp;ref=ts" TargetMode="External"/><Relationship Id="rId7" Type="http://schemas.openxmlformats.org/officeDocument/2006/relationships/image" Target="../media/image3.jpeg"/><Relationship Id="rId8" Type="http://schemas.openxmlformats.org/officeDocument/2006/relationships/image" Target="../media/image1.png"/><Relationship Id="rId9" Type="http://schemas.openxmlformats.org/officeDocument/2006/relationships/image" Target="../media/image4.png"/><Relationship Id="rId1" Type="http://schemas.openxmlformats.org/officeDocument/2006/relationships/slideLayout" Target="../slideLayouts/slideLayout4.xml"/><Relationship Id="rId2"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7"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5"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6"/>
            </p:cNvPr>
            <p:cNvPicPr>
              <a:picLocks noChangeAspect="1" noChangeArrowheads="1"/>
            </p:cNvPicPr>
            <p:nvPr userDrawn="1"/>
          </p:nvPicPr>
          <p:blipFill>
            <a:blip r:embed="rId7"/>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8"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 id="2147483660" r:id="rId2"/>
    <p:sldLayoutId id="2147483673" r:id="rId3"/>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tiff"/><Relationship Id="rId1" Type="http://schemas.openxmlformats.org/officeDocument/2006/relationships/slideLayout" Target="../slideLayouts/slideLayout5.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222"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 INTRODUCTION or ABSTRACT</a:t>
            </a:r>
            <a:endParaRPr lang="en-US" dirty="0"/>
          </a:p>
        </p:txBody>
      </p:sp>
      <p:sp>
        <p:nvSpPr>
          <p:cNvPr id="223" name="Text Placeholder 5"/>
          <p:cNvSpPr>
            <a:spLocks noGrp="1"/>
          </p:cNvSpPr>
          <p:nvPr>
            <p:ph type="body" sz="quarter" idx="20" hasCustomPrompt="1"/>
          </p:nvPr>
        </p:nvSpPr>
        <p:spPr>
          <a:xfrm>
            <a:off x="570292" y="9479645"/>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  OBJECTIVES</a:t>
            </a:r>
            <a:endParaRPr lang="en-US" dirty="0"/>
          </a:p>
        </p:txBody>
      </p:sp>
      <p:sp>
        <p:nvSpPr>
          <p:cNvPr id="224"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MATERIALS &amp; METHODS</a:t>
            </a:r>
            <a:endParaRPr lang="en-US" dirty="0"/>
          </a:p>
        </p:txBody>
      </p:sp>
      <p:sp>
        <p:nvSpPr>
          <p:cNvPr id="225" name="Text Placeholder 5"/>
          <p:cNvSpPr>
            <a:spLocks noGrp="1"/>
          </p:cNvSpPr>
          <p:nvPr>
            <p:ph type="body" sz="quarter" idx="24" hasCustomPrompt="1"/>
          </p:nvPr>
        </p:nvSpPr>
        <p:spPr>
          <a:xfrm>
            <a:off x="7240405" y="1012152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RESULTS</a:t>
            </a:r>
            <a:endParaRPr lang="en-US" dirty="0"/>
          </a:p>
        </p:txBody>
      </p:sp>
      <p:sp>
        <p:nvSpPr>
          <p:cNvPr id="226"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 CONCLUSIONS</a:t>
            </a:r>
            <a:endParaRPr lang="en-US" dirty="0"/>
          </a:p>
        </p:txBody>
      </p:sp>
      <p:sp>
        <p:nvSpPr>
          <p:cNvPr id="2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REFERENCES</a:t>
            </a:r>
            <a:endParaRPr lang="en-US" dirty="0"/>
          </a:p>
        </p:txBody>
      </p:sp>
      <p:sp>
        <p:nvSpPr>
          <p:cNvPr id="228" name="Text Placeholder 3"/>
          <p:cNvSpPr>
            <a:spLocks noGrp="1"/>
          </p:cNvSpPr>
          <p:nvPr>
            <p:ph type="body" sz="quarter" idx="4294967295" hasCustomPrompt="1"/>
          </p:nvPr>
        </p:nvSpPr>
        <p:spPr>
          <a:xfrm>
            <a:off x="20599011" y="7586980"/>
            <a:ext cx="6282531" cy="4948154"/>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342900" indent="-342900">
              <a:buAutoNum type="arabicPeriod"/>
            </a:pPr>
            <a:r>
              <a:rPr lang="en-US" sz="1200" dirty="0" smtClean="0"/>
              <a:t>Cardiovascular diseases (CVDs). (</a:t>
            </a:r>
            <a:r>
              <a:rPr lang="en-US" sz="1200" dirty="0" err="1" smtClean="0"/>
              <a:t>n.d.</a:t>
            </a:r>
            <a:r>
              <a:rPr lang="en-US" sz="1200" dirty="0" smtClean="0"/>
              <a:t>). Retrieved February 13, 2017, from http://</a:t>
            </a:r>
            <a:r>
              <a:rPr lang="en-US" sz="1200" dirty="0" err="1" smtClean="0"/>
              <a:t>www.who.int</a:t>
            </a:r>
            <a:r>
              <a:rPr lang="en-US" sz="1200" dirty="0" smtClean="0"/>
              <a:t>/</a:t>
            </a:r>
            <a:r>
              <a:rPr lang="en-US" sz="1200" dirty="0" err="1" smtClean="0"/>
              <a:t>mediacentre</a:t>
            </a:r>
            <a:r>
              <a:rPr lang="en-US" sz="1200" dirty="0" smtClean="0"/>
              <a:t>/factsheets/fs317/</a:t>
            </a:r>
            <a:r>
              <a:rPr lang="en-US" sz="1200" dirty="0" err="1" smtClean="0"/>
              <a:t>en</a:t>
            </a:r>
            <a:r>
              <a:rPr lang="en-US" sz="1200" dirty="0" smtClean="0"/>
              <a:t>/</a:t>
            </a:r>
          </a:p>
          <a:p>
            <a:pPr marL="342900" indent="-342900">
              <a:buFont typeface="+mj-lt"/>
              <a:buAutoNum type="arabicPeriod"/>
            </a:pPr>
            <a:r>
              <a:rPr lang="en-US" sz="1200" dirty="0" err="1" smtClean="0"/>
              <a:t>Iwami</a:t>
            </a:r>
            <a:r>
              <a:rPr lang="en-US" sz="1200" dirty="0" smtClean="0"/>
              <a:t> T, Nichol G, </a:t>
            </a:r>
            <a:r>
              <a:rPr lang="en-US" sz="1200" dirty="0" err="1" smtClean="0"/>
              <a:t>Hiraide</a:t>
            </a:r>
            <a:r>
              <a:rPr lang="en-US" sz="1200" dirty="0" smtClean="0"/>
              <a:t> A, Hayashi Y, </a:t>
            </a:r>
            <a:r>
              <a:rPr lang="en-US" sz="1200" dirty="0" err="1" smtClean="0"/>
              <a:t>Nishiuchi</a:t>
            </a:r>
            <a:r>
              <a:rPr lang="en-US" sz="1200" dirty="0" smtClean="0"/>
              <a:t> T, </a:t>
            </a:r>
            <a:r>
              <a:rPr lang="en-US" sz="1200" dirty="0" err="1" smtClean="0"/>
              <a:t>Kajino</a:t>
            </a:r>
            <a:r>
              <a:rPr lang="en-US" sz="1200" dirty="0" smtClean="0"/>
              <a:t> K, Morita H, </a:t>
            </a:r>
            <a:r>
              <a:rPr lang="en-US" sz="1200" dirty="0" err="1" smtClean="0"/>
              <a:t>Yukioka</a:t>
            </a:r>
            <a:r>
              <a:rPr lang="en-US" sz="1200" dirty="0" smtClean="0"/>
              <a:t> H, </a:t>
            </a:r>
            <a:r>
              <a:rPr lang="en-US" sz="1200" dirty="0" err="1" smtClean="0"/>
              <a:t>Ikeuchi</a:t>
            </a:r>
            <a:r>
              <a:rPr lang="en-US" sz="1200" dirty="0" smtClean="0"/>
              <a:t> H, Sugimoto H, </a:t>
            </a:r>
            <a:r>
              <a:rPr lang="en-US" sz="1200" dirty="0" err="1" smtClean="0"/>
              <a:t>Nonogi</a:t>
            </a:r>
            <a:r>
              <a:rPr lang="en-US" sz="1200" dirty="0" smtClean="0"/>
              <a:t> H, Kawamura T. Continuous improvements in "chain of survival" increased survival after out-of-hospital cardiac arrests: a large-scale population-based study. Circulation. 2009 Feb 10;119(5):728-34. </a:t>
            </a:r>
          </a:p>
          <a:p>
            <a:pPr marL="342900" indent="-342900">
              <a:buFont typeface="+mj-lt"/>
              <a:buAutoNum type="arabicPeriod"/>
            </a:pPr>
            <a:r>
              <a:rPr lang="en-US" sz="1200" dirty="0" smtClean="0"/>
              <a:t>Xu T, Wang HS, Ye HM, Yu RJ, Huang XH, Wang DH, Wang LX, Feng Q, Gong LM, Ma, Y, Keenan W, </a:t>
            </a:r>
            <a:r>
              <a:rPr lang="en-US" sz="1200" dirty="0" err="1" smtClean="0"/>
              <a:t>Niermeyer</a:t>
            </a:r>
            <a:r>
              <a:rPr lang="en-US" sz="1200" dirty="0" smtClean="0"/>
              <a:t> S. Impact of a nationwide training program for neonatal resuscitation in China. Chin Med J (</a:t>
            </a:r>
            <a:r>
              <a:rPr lang="en-US" sz="1200" dirty="0" err="1" smtClean="0"/>
              <a:t>Engl</a:t>
            </a:r>
            <a:r>
              <a:rPr lang="en-US" sz="1200" dirty="0" smtClean="0"/>
              <a:t>). 2012 Apr;125(8):1448-56. </a:t>
            </a:r>
          </a:p>
          <a:p>
            <a:pPr marL="342900" indent="-342900">
              <a:buFont typeface="+mj-lt"/>
              <a:buAutoNum type="arabicPeriod"/>
            </a:pPr>
            <a:r>
              <a:rPr lang="en-US" sz="1200" dirty="0" err="1" smtClean="0"/>
              <a:t>Goudar</a:t>
            </a:r>
            <a:r>
              <a:rPr lang="en-US" sz="1200" dirty="0" smtClean="0"/>
              <a:t> SS, </a:t>
            </a:r>
            <a:r>
              <a:rPr lang="en-US" sz="1200" dirty="0" err="1" smtClean="0"/>
              <a:t>Somannavar</a:t>
            </a:r>
            <a:r>
              <a:rPr lang="en-US" sz="1200" dirty="0" smtClean="0"/>
              <a:t> MS, Clark R, Lockyer JM, </a:t>
            </a:r>
            <a:r>
              <a:rPr lang="en-US" sz="1200" dirty="0" err="1" smtClean="0"/>
              <a:t>Revankar</a:t>
            </a:r>
            <a:r>
              <a:rPr lang="en-US" sz="1200" dirty="0" smtClean="0"/>
              <a:t> AP, </a:t>
            </a:r>
            <a:r>
              <a:rPr lang="en-US" sz="1200" dirty="0" err="1" smtClean="0"/>
              <a:t>Fidler</a:t>
            </a:r>
            <a:r>
              <a:rPr lang="en-US" sz="1200" dirty="0" smtClean="0"/>
              <a:t> HM, Sloan NL, </a:t>
            </a:r>
            <a:r>
              <a:rPr lang="en-US" sz="1200" dirty="0" err="1" smtClean="0"/>
              <a:t>Niermeyer</a:t>
            </a:r>
            <a:r>
              <a:rPr lang="en-US" sz="1200" dirty="0" smtClean="0"/>
              <a:t> S, Keenan WJ, </a:t>
            </a:r>
            <a:r>
              <a:rPr lang="en-US" sz="1200" dirty="0" err="1" smtClean="0"/>
              <a:t>Singhal</a:t>
            </a:r>
            <a:r>
              <a:rPr lang="en-US" sz="1200" dirty="0" smtClean="0"/>
              <a:t> N. Stillbirth and newborn mortality in India  after helping babies breathe training. Pediatrics. 2013 Feb;131(2):e344-52. </a:t>
            </a:r>
          </a:p>
          <a:p>
            <a:pPr marL="342900" indent="-342900">
              <a:buFont typeface="+mj-lt"/>
              <a:buAutoNum type="arabicPeriod"/>
            </a:pPr>
            <a:r>
              <a:rPr lang="en-US" sz="1200" dirty="0" smtClean="0"/>
              <a:t>Young S, Hutchinson A, Nguyen VT, Le TH, Nguyen DV, Vo TK. Teaching </a:t>
            </a:r>
            <a:r>
              <a:rPr lang="en-US" sz="1200" dirty="0" err="1" smtClean="0"/>
              <a:t>paediatric</a:t>
            </a:r>
            <a:r>
              <a:rPr lang="en-US" sz="1200" dirty="0" smtClean="0"/>
              <a:t> resuscitation skills in a developing country: introduction of the Advanced </a:t>
            </a:r>
            <a:r>
              <a:rPr lang="en-US" sz="1200" dirty="0" err="1" smtClean="0"/>
              <a:t>Paediatric</a:t>
            </a:r>
            <a:r>
              <a:rPr lang="en-US" sz="1200" dirty="0" smtClean="0"/>
              <a:t> Life Support course into Vietnam. </a:t>
            </a:r>
            <a:r>
              <a:rPr lang="en-US" sz="1200" dirty="0" err="1" smtClean="0"/>
              <a:t>Emerg</a:t>
            </a:r>
            <a:r>
              <a:rPr lang="en-US" sz="1200" dirty="0" smtClean="0"/>
              <a:t> Med </a:t>
            </a:r>
            <a:r>
              <a:rPr lang="en-US" sz="1200" dirty="0" err="1" smtClean="0"/>
              <a:t>Australas</a:t>
            </a:r>
            <a:r>
              <a:rPr lang="en-US" sz="1200" dirty="0" smtClean="0"/>
              <a:t>. 2008 Jun;20(3):271-5 </a:t>
            </a:r>
          </a:p>
          <a:p>
            <a:pPr marL="342900" indent="-342900">
              <a:buFont typeface="+mj-lt"/>
              <a:buAutoNum type="arabicPeriod"/>
            </a:pPr>
            <a:r>
              <a:rPr lang="en-US" sz="1200" dirty="0" smtClean="0"/>
              <a:t>de </a:t>
            </a:r>
            <a:r>
              <a:rPr lang="en-US" sz="1200" dirty="0" err="1" smtClean="0"/>
              <a:t>Paiva</a:t>
            </a:r>
            <a:r>
              <a:rPr lang="en-US" sz="1200" dirty="0" smtClean="0"/>
              <a:t> EF, </a:t>
            </a:r>
            <a:r>
              <a:rPr lang="en-US" sz="1200" dirty="0" err="1" smtClean="0"/>
              <a:t>Padilha</a:t>
            </a:r>
            <a:r>
              <a:rPr lang="en-US" sz="1200" dirty="0" smtClean="0"/>
              <a:t> </a:t>
            </a:r>
            <a:r>
              <a:rPr lang="en-US" sz="1200" dirty="0" err="1" smtClean="0"/>
              <a:t>Rde</a:t>
            </a:r>
            <a:r>
              <a:rPr lang="en-US" sz="1200" dirty="0" smtClean="0"/>
              <a:t> Q, </a:t>
            </a:r>
            <a:r>
              <a:rPr lang="en-US" sz="1200" dirty="0" err="1" smtClean="0"/>
              <a:t>Sgobero</a:t>
            </a:r>
            <a:r>
              <a:rPr lang="en-US" sz="1200" dirty="0" smtClean="0"/>
              <a:t> JK, </a:t>
            </a:r>
            <a:r>
              <a:rPr lang="en-US" sz="1200" dirty="0" err="1" smtClean="0"/>
              <a:t>Ganem</a:t>
            </a:r>
            <a:r>
              <a:rPr lang="en-US" sz="1200" dirty="0" smtClean="0"/>
              <a:t> F, Cardoso LF. Disseminating cardiopulmonary resuscitation training by distributing 9,200 personal manikins. </a:t>
            </a:r>
            <a:r>
              <a:rPr lang="en-US" sz="1200" dirty="0" err="1" smtClean="0"/>
              <a:t>Acad</a:t>
            </a:r>
            <a:r>
              <a:rPr lang="en-US" sz="1200" dirty="0" smtClean="0"/>
              <a:t> </a:t>
            </a:r>
            <a:r>
              <a:rPr lang="en-US" sz="1200" dirty="0" err="1" smtClean="0"/>
              <a:t>Emerg</a:t>
            </a:r>
            <a:r>
              <a:rPr lang="en-US" sz="1200" dirty="0" smtClean="0"/>
              <a:t> Med. 2014 Aug;21(8):886-91.</a:t>
            </a:r>
          </a:p>
          <a:p>
            <a:pPr marL="342900" indent="-342900">
              <a:buFont typeface="+mj-lt"/>
              <a:buAutoNum type="arabicPeriod"/>
            </a:pPr>
            <a:r>
              <a:rPr lang="en-US" sz="1200" dirty="0" smtClean="0"/>
              <a:t>Carlo WA, </a:t>
            </a:r>
            <a:r>
              <a:rPr lang="en-US" sz="1200" dirty="0" err="1" smtClean="0"/>
              <a:t>Goudar</a:t>
            </a:r>
            <a:r>
              <a:rPr lang="en-US" sz="1200" dirty="0" smtClean="0"/>
              <a:t> SS, </a:t>
            </a:r>
            <a:r>
              <a:rPr lang="en-US" sz="1200" dirty="0" err="1" smtClean="0"/>
              <a:t>Jehan</a:t>
            </a:r>
            <a:r>
              <a:rPr lang="en-US" sz="1200" dirty="0" smtClean="0"/>
              <a:t> I, </a:t>
            </a:r>
            <a:r>
              <a:rPr lang="en-US" sz="1200" dirty="0" err="1" smtClean="0"/>
              <a:t>Chomba</a:t>
            </a:r>
            <a:r>
              <a:rPr lang="en-US" sz="1200" dirty="0" smtClean="0"/>
              <a:t> E, </a:t>
            </a:r>
            <a:r>
              <a:rPr lang="en-US" sz="1200" dirty="0" err="1" smtClean="0"/>
              <a:t>Tshefu</a:t>
            </a:r>
            <a:r>
              <a:rPr lang="en-US" sz="1200" dirty="0" smtClean="0"/>
              <a:t> A, </a:t>
            </a:r>
            <a:r>
              <a:rPr lang="en-US" sz="1200" dirty="0" err="1" smtClean="0"/>
              <a:t>Garces</a:t>
            </a:r>
            <a:r>
              <a:rPr lang="en-US" sz="1200" dirty="0" smtClean="0"/>
              <a:t> A, </a:t>
            </a:r>
            <a:r>
              <a:rPr lang="en-US" sz="1200" dirty="0" err="1" smtClean="0"/>
              <a:t>Parida</a:t>
            </a:r>
            <a:r>
              <a:rPr lang="en-US" sz="1200" dirty="0" smtClean="0"/>
              <a:t> S, </a:t>
            </a:r>
            <a:r>
              <a:rPr lang="en-US" sz="1200" dirty="0" err="1" smtClean="0"/>
              <a:t>Althabe</a:t>
            </a:r>
            <a:r>
              <a:rPr lang="en-US" sz="1200" dirty="0" smtClean="0"/>
              <a:t> F, McClure EM, </a:t>
            </a:r>
            <a:r>
              <a:rPr lang="en-US" sz="1200" dirty="0" err="1" smtClean="0"/>
              <a:t>Derman</a:t>
            </a:r>
            <a:r>
              <a:rPr lang="en-US" sz="1200" dirty="0" smtClean="0"/>
              <a:t> RJ, Goldenberg RL, Bose C, </a:t>
            </a:r>
            <a:r>
              <a:rPr lang="en-US" sz="1200" dirty="0" err="1" smtClean="0"/>
              <a:t>Hambidge</a:t>
            </a:r>
            <a:r>
              <a:rPr lang="en-US" sz="1200" dirty="0" smtClean="0"/>
              <a:t> M, </a:t>
            </a:r>
            <a:r>
              <a:rPr lang="en-US" sz="1200" dirty="0" err="1" smtClean="0"/>
              <a:t>Panigrahi</a:t>
            </a:r>
            <a:r>
              <a:rPr lang="en-US" sz="1200" dirty="0" smtClean="0"/>
              <a:t> P, </a:t>
            </a:r>
            <a:r>
              <a:rPr lang="en-US" sz="1200" dirty="0" err="1" smtClean="0"/>
              <a:t>Buekens</a:t>
            </a:r>
            <a:r>
              <a:rPr lang="en-US" sz="1200" dirty="0" smtClean="0"/>
              <a:t> P, Chakraborty H, Hartwell TD, Moore J, Wright LL; First Breath Study Group. High mortality rates for very low birth weight infants in developing countries despite training. Pediatrics. 2010 Nov;126(5):e1072-80. </a:t>
            </a:r>
          </a:p>
        </p:txBody>
      </p:sp>
      <p:sp>
        <p:nvSpPr>
          <p:cNvPr id="2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ACKNOWLEDGEMENTS </a:t>
            </a:r>
            <a:endParaRPr lang="en-US" dirty="0"/>
          </a:p>
        </p:txBody>
      </p:sp>
      <p:sp>
        <p:nvSpPr>
          <p:cNvPr id="230" name="Text Placeholder 3"/>
          <p:cNvSpPr>
            <a:spLocks noGrp="1"/>
          </p:cNvSpPr>
          <p:nvPr>
            <p:ph type="body" sz="quarter" idx="4294967295" hasCustomPrompt="1"/>
          </p:nvPr>
        </p:nvSpPr>
        <p:spPr>
          <a:xfrm>
            <a:off x="20599011" y="13290312"/>
            <a:ext cx="6282531" cy="2375142"/>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r>
              <a:rPr lang="en-US" dirty="0" smtClean="0"/>
              <a:t>Thank you to the MSRF funding committee for providing the financial support to conduct and complete this research project.</a:t>
            </a:r>
          </a:p>
          <a:p>
            <a:endParaRPr lang="en-US" dirty="0" smtClean="0"/>
          </a:p>
          <a:p>
            <a:r>
              <a:rPr lang="en-US" dirty="0" smtClean="0"/>
              <a:t>Thank you to Dr. </a:t>
            </a:r>
            <a:r>
              <a:rPr lang="en-US" dirty="0" err="1" smtClean="0"/>
              <a:t>Breena</a:t>
            </a:r>
            <a:r>
              <a:rPr lang="en-US" dirty="0" smtClean="0"/>
              <a:t> </a:t>
            </a:r>
            <a:r>
              <a:rPr lang="en-US" dirty="0" err="1" smtClean="0"/>
              <a:t>Taira</a:t>
            </a:r>
            <a:r>
              <a:rPr lang="en-US" dirty="0" smtClean="0"/>
              <a:t> for your guidance and mentorship during the completion of this project. </a:t>
            </a:r>
          </a:p>
          <a:p>
            <a:endParaRPr lang="en-US" dirty="0" smtClean="0"/>
          </a:p>
          <a:p>
            <a:r>
              <a:rPr lang="en-US" dirty="0" smtClean="0"/>
              <a:t>Thank you to my parents (John and Brigitte Anderson) and my fiancé (Michelle Rodriguez) for their continuous love and support during my medical education. </a:t>
            </a:r>
            <a:endParaRPr lang="en-US" dirty="0"/>
          </a:p>
        </p:txBody>
      </p:sp>
      <p:sp>
        <p:nvSpPr>
          <p:cNvPr id="231"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r>
              <a:rPr lang="en-US" dirty="0" smtClean="0"/>
              <a:t>Chance Anderson</a:t>
            </a:r>
            <a:r>
              <a:rPr lang="en-US" baseline="30000" dirty="0" smtClean="0"/>
              <a:t>1</a:t>
            </a:r>
            <a:r>
              <a:rPr lang="en-US" dirty="0" smtClean="0"/>
              <a:t> M.S., </a:t>
            </a:r>
            <a:r>
              <a:rPr lang="en-US" dirty="0" err="1" smtClean="0"/>
              <a:t>Breena</a:t>
            </a:r>
            <a:r>
              <a:rPr lang="en-US" dirty="0" smtClean="0"/>
              <a:t> Taira</a:t>
            </a:r>
            <a:r>
              <a:rPr lang="en-US" baseline="30000" dirty="0" smtClean="0"/>
              <a:t>2</a:t>
            </a:r>
            <a:r>
              <a:rPr lang="en-US" dirty="0" smtClean="0"/>
              <a:t> M.D. </a:t>
            </a:r>
            <a:endParaRPr lang="en-US" dirty="0"/>
          </a:p>
        </p:txBody>
      </p:sp>
      <p:sp>
        <p:nvSpPr>
          <p:cNvPr id="232"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a:buAutoNum type="arabicPeriod"/>
            </a:pPr>
            <a:r>
              <a:rPr lang="en-US" dirty="0" smtClean="0"/>
              <a:t>University of California, Davis School of Medicine 2. Olive-View UCLA Department of Emergency Medicine</a:t>
            </a:r>
            <a:endParaRPr lang="en-US" dirty="0"/>
          </a:p>
        </p:txBody>
      </p:sp>
      <p:sp>
        <p:nvSpPr>
          <p:cNvPr id="233" name="Text Placeholder 76"/>
          <p:cNvSpPr>
            <a:spLocks noGrp="1"/>
          </p:cNvSpPr>
          <p:nvPr>
            <p:ph type="body" sz="quarter" idx="185" hasCustomPrompt="1"/>
          </p:nvPr>
        </p:nvSpPr>
        <p:spPr>
          <a:xfrm>
            <a:off x="3662362" y="232386"/>
            <a:ext cx="20107276" cy="834414"/>
          </a:xfrm>
          <a:prstGeom prst="rect">
            <a:avLst/>
          </a:prstGeom>
        </p:spPr>
        <p:txBody>
          <a:bodyPr>
            <a:normAutofit fontScale="92500" lnSpcReduction="10000"/>
          </a:bodyPr>
          <a:lstStyle>
            <a:lvl1pPr algn="ctr">
              <a:buFontTx/>
              <a:buNone/>
              <a:defRPr sz="2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r>
              <a:rPr lang="en-US" dirty="0" smtClean="0"/>
              <a:t>Train the Trainer as an Effective Model for the Propagation of Resuscitation Information </a:t>
            </a:r>
          </a:p>
          <a:p>
            <a:r>
              <a:rPr lang="en-US" dirty="0" smtClean="0"/>
              <a:t>In a Low Resource Setting: A Systematic Review</a:t>
            </a:r>
          </a:p>
        </p:txBody>
      </p:sp>
      <p:sp>
        <p:nvSpPr>
          <p:cNvPr id="234" name="Text Placeholder 5"/>
          <p:cNvSpPr>
            <a:spLocks noGrp="1"/>
          </p:cNvSpPr>
          <p:nvPr>
            <p:ph type="body" sz="quarter" idx="42949672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35"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36"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37"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38"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39"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40"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41"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4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4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4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4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246"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47"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48"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49"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0"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1"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2"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3"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4"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5"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6" name="Picture Placeholder 13"/>
          <p:cNvSpPr txBox="1">
            <a:spLocks/>
          </p:cNvSpPr>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defTabSz="2507943" rtl="0" eaLnBrk="1" latinLnBrk="0" hangingPunct="1">
              <a:spcBef>
                <a:spcPct val="20000"/>
              </a:spcBef>
              <a:buFont typeface="Arial" pitchFamily="34" charset="0"/>
              <a:buNone/>
              <a:defRPr sz="2300" b="0" kern="1200" baseline="0">
                <a:solidFill>
                  <a:schemeClr val="tx2"/>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mtClean="0"/>
              <a:t>PICTURE PLACEHOLDER</a:t>
            </a:r>
            <a:endParaRPr lang="en-US" dirty="0"/>
          </a:p>
        </p:txBody>
      </p:sp>
      <p:sp>
        <p:nvSpPr>
          <p:cNvPr id="25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5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5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0"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1"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2"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3"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4"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5"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6"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7"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8"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69"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270"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graphicFrame>
        <p:nvGraphicFramePr>
          <p:cNvPr id="271" name="Content Placeholder 3"/>
          <p:cNvGraphicFramePr>
            <a:graphicFrameLocks/>
          </p:cNvGraphicFramePr>
          <p:nvPr>
            <p:extLst>
              <p:ext uri="{D42A27DB-BD31-4B8C-83A1-F6EECF244321}">
                <p14:modId xmlns:p14="http://schemas.microsoft.com/office/powerpoint/2010/main" val="866562763"/>
              </p:ext>
            </p:extLst>
          </p:nvPr>
        </p:nvGraphicFramePr>
        <p:xfrm>
          <a:off x="7289233" y="10688270"/>
          <a:ext cx="9290596" cy="5006768"/>
        </p:xfrm>
        <a:graphic>
          <a:graphicData uri="http://schemas.openxmlformats.org/drawingml/2006/table">
            <a:tbl>
              <a:tblPr>
                <a:tableStyleId>{5C22544A-7EE6-4342-B048-85BDC9FD1C3A}</a:tableStyleId>
              </a:tblPr>
              <a:tblGrid>
                <a:gridCol w="851174"/>
                <a:gridCol w="1362990"/>
                <a:gridCol w="628646"/>
                <a:gridCol w="1852557"/>
                <a:gridCol w="2915133"/>
                <a:gridCol w="484001"/>
                <a:gridCol w="484001"/>
                <a:gridCol w="712094"/>
              </a:tblGrid>
              <a:tr h="190003">
                <a:tc>
                  <a:txBody>
                    <a:bodyPr/>
                    <a:lstStyle/>
                    <a:p>
                      <a:pPr algn="l" fontAlgn="b"/>
                      <a:r>
                        <a:rPr lang="sk-SK" sz="800" u="none" strike="noStrike" dirty="0">
                          <a:effectLst/>
                        </a:rPr>
                        <a:t> </a:t>
                      </a:r>
                      <a:endParaRPr lang="sk-SK" sz="800" b="0" i="0" u="none" strike="noStrike" dirty="0">
                        <a:solidFill>
                          <a:srgbClr val="000000"/>
                        </a:solidFill>
                        <a:effectLst/>
                        <a:latin typeface="Calibri" charset="0"/>
                      </a:endParaRPr>
                    </a:p>
                  </a:txBody>
                  <a:tcPr marL="4196" marR="4196" marT="4196" marB="0" anchor="b"/>
                </a:tc>
                <a:tc gridSpan="4">
                  <a:txBody>
                    <a:bodyPr/>
                    <a:lstStyle/>
                    <a:p>
                      <a:pPr algn="l" fontAlgn="b"/>
                      <a:r>
                        <a:rPr lang="en-US" sz="800" u="none" strike="noStrike">
                          <a:effectLst/>
                        </a:rPr>
                        <a:t>Course</a:t>
                      </a:r>
                      <a:endParaRPr lang="en-US" sz="800" b="0" i="0" u="none" strike="noStrike">
                        <a:solidFill>
                          <a:srgbClr val="000000"/>
                        </a:solidFill>
                        <a:effectLst/>
                        <a:latin typeface="Calibri" charset="0"/>
                      </a:endParaRPr>
                    </a:p>
                  </a:txBody>
                  <a:tcPr marL="4196" marR="4196" marT="4196"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sk-SK" sz="800" u="none" strike="noStrike">
                          <a:effectLst/>
                        </a:rPr>
                        <a:t> </a:t>
                      </a:r>
                      <a:endParaRPr lang="sk-SK" sz="800" b="0" i="0" u="none" strike="noStrike">
                        <a:solidFill>
                          <a:srgbClr val="000000"/>
                        </a:solidFill>
                        <a:effectLst/>
                        <a:latin typeface="Calibri" charset="0"/>
                      </a:endParaRPr>
                    </a:p>
                  </a:txBody>
                  <a:tcPr marL="4196" marR="4196" marT="4196" marB="0" anchor="b"/>
                </a:tc>
                <a:tc>
                  <a:txBody>
                    <a:bodyPr/>
                    <a:lstStyle/>
                    <a:p>
                      <a:pPr algn="l" fontAlgn="b"/>
                      <a:r>
                        <a:rPr lang="sk-SK" sz="800" u="none" strike="noStrike">
                          <a:effectLst/>
                        </a:rPr>
                        <a:t> </a:t>
                      </a:r>
                      <a:endParaRPr lang="sk-SK" sz="800" b="0" i="0" u="none" strike="noStrike">
                        <a:solidFill>
                          <a:srgbClr val="000000"/>
                        </a:solidFill>
                        <a:effectLst/>
                        <a:latin typeface="Calibri" charset="0"/>
                      </a:endParaRPr>
                    </a:p>
                  </a:txBody>
                  <a:tcPr marL="4196" marR="4196" marT="4196" marB="0" anchor="b"/>
                </a:tc>
                <a:tc>
                  <a:txBody>
                    <a:bodyPr/>
                    <a:lstStyle/>
                    <a:p>
                      <a:pPr algn="l" fontAlgn="b"/>
                      <a:r>
                        <a:rPr lang="sk-SK" sz="800" u="none" strike="noStrike">
                          <a:effectLst/>
                        </a:rPr>
                        <a:t> </a:t>
                      </a:r>
                      <a:endParaRPr lang="sk-SK" sz="800" b="0" i="0" u="none" strike="noStrike">
                        <a:solidFill>
                          <a:srgbClr val="000000"/>
                        </a:solidFill>
                        <a:effectLst/>
                        <a:latin typeface="Calibri" charset="0"/>
                      </a:endParaRPr>
                    </a:p>
                  </a:txBody>
                  <a:tcPr marL="4196" marR="4196" marT="4196" marB="0" anchor="b"/>
                </a:tc>
              </a:tr>
              <a:tr h="373685">
                <a:tc>
                  <a:txBody>
                    <a:bodyPr/>
                    <a:lstStyle/>
                    <a:p>
                      <a:pPr algn="l" fontAlgn="b"/>
                      <a:r>
                        <a:rPr lang="en-US" sz="800" u="none" strike="noStrike">
                          <a:effectLst/>
                        </a:rPr>
                        <a:t>Study Author</a:t>
                      </a:r>
                      <a:endParaRPr lang="en-US" sz="800" b="0" i="0" u="none" strike="noStrike">
                        <a:solidFill>
                          <a:srgbClr val="000000"/>
                        </a:solidFill>
                        <a:effectLst/>
                        <a:latin typeface="Calibri" charset="0"/>
                      </a:endParaRPr>
                    </a:p>
                  </a:txBody>
                  <a:tcPr marL="4196" marR="4196" marT="4196" marB="0" anchor="b"/>
                </a:tc>
                <a:tc>
                  <a:txBody>
                    <a:bodyPr/>
                    <a:lstStyle/>
                    <a:p>
                      <a:pPr algn="l" fontAlgn="b"/>
                      <a:r>
                        <a:rPr lang="en-US" sz="800" u="none" strike="noStrike">
                          <a:effectLst/>
                        </a:rPr>
                        <a:t>Training Type</a:t>
                      </a:r>
                      <a:endParaRPr lang="en-US" sz="800" b="0" i="0" u="none" strike="noStrike">
                        <a:solidFill>
                          <a:srgbClr val="000000"/>
                        </a:solidFill>
                        <a:effectLst/>
                        <a:latin typeface="Calibri" charset="0"/>
                      </a:endParaRPr>
                    </a:p>
                  </a:txBody>
                  <a:tcPr marL="4196" marR="4196" marT="4196" marB="0" anchor="b"/>
                </a:tc>
                <a:tc>
                  <a:txBody>
                    <a:bodyPr/>
                    <a:lstStyle/>
                    <a:p>
                      <a:pPr algn="l" fontAlgn="b"/>
                      <a:r>
                        <a:rPr lang="en-US" sz="800" u="none" strike="noStrike">
                          <a:effectLst/>
                        </a:rPr>
                        <a:t># of Generations </a:t>
                      </a:r>
                      <a:endParaRPr lang="en-US" sz="800" b="0" i="0" u="none" strike="noStrike">
                        <a:solidFill>
                          <a:srgbClr val="000000"/>
                        </a:solidFill>
                        <a:effectLst/>
                        <a:latin typeface="Calibri" charset="0"/>
                      </a:endParaRPr>
                    </a:p>
                  </a:txBody>
                  <a:tcPr marL="4196" marR="4196" marT="4196" marB="0" anchor="b"/>
                </a:tc>
                <a:tc>
                  <a:txBody>
                    <a:bodyPr/>
                    <a:lstStyle/>
                    <a:p>
                      <a:pPr algn="l" fontAlgn="b"/>
                      <a:r>
                        <a:rPr lang="en-US" sz="800" u="none" strike="noStrike">
                          <a:effectLst/>
                        </a:rPr>
                        <a:t>Participants </a:t>
                      </a:r>
                      <a:endParaRPr lang="en-US" sz="800" b="0" i="0" u="none" strike="noStrike">
                        <a:solidFill>
                          <a:srgbClr val="000000"/>
                        </a:solidFill>
                        <a:effectLst/>
                        <a:latin typeface="Calibri" charset="0"/>
                      </a:endParaRPr>
                    </a:p>
                  </a:txBody>
                  <a:tcPr marL="4196" marR="4196" marT="4196" marB="0" anchor="b"/>
                </a:tc>
                <a:tc>
                  <a:txBody>
                    <a:bodyPr/>
                    <a:lstStyle/>
                    <a:p>
                      <a:pPr algn="l" fontAlgn="b"/>
                      <a:r>
                        <a:rPr lang="en-US" sz="800" u="none" strike="noStrike">
                          <a:effectLst/>
                        </a:rPr>
                        <a:t>Evaluation Tools</a:t>
                      </a:r>
                      <a:endParaRPr lang="en-US" sz="800" b="0" i="0" u="none" strike="noStrike">
                        <a:solidFill>
                          <a:srgbClr val="000000"/>
                        </a:solidFill>
                        <a:effectLst/>
                        <a:latin typeface="Calibri" charset="0"/>
                      </a:endParaRPr>
                    </a:p>
                  </a:txBody>
                  <a:tcPr marL="4196" marR="4196" marT="4196" marB="0" anchor="b"/>
                </a:tc>
                <a:tc gridSpan="3">
                  <a:txBody>
                    <a:bodyPr/>
                    <a:lstStyle/>
                    <a:p>
                      <a:pPr algn="l" fontAlgn="b"/>
                      <a:r>
                        <a:rPr lang="en-US" sz="800" u="none" strike="noStrike">
                          <a:effectLst/>
                        </a:rPr>
                        <a:t>Outcomes </a:t>
                      </a:r>
                      <a:endParaRPr lang="en-US" sz="800" b="0" i="0" u="none" strike="noStrike">
                        <a:solidFill>
                          <a:srgbClr val="000000"/>
                        </a:solidFill>
                        <a:effectLst/>
                        <a:latin typeface="Calibri" charset="0"/>
                      </a:endParaRPr>
                    </a:p>
                  </a:txBody>
                  <a:tcPr marL="4196" marR="4196" marT="4196" marB="0" anchor="b"/>
                </a:tc>
                <a:tc hMerge="1">
                  <a:txBody>
                    <a:bodyPr/>
                    <a:lstStyle/>
                    <a:p>
                      <a:endParaRPr lang="en-US"/>
                    </a:p>
                  </a:txBody>
                  <a:tcPr/>
                </a:tc>
                <a:tc hMerge="1">
                  <a:txBody>
                    <a:bodyPr/>
                    <a:lstStyle/>
                    <a:p>
                      <a:endParaRPr lang="en-US"/>
                    </a:p>
                  </a:txBody>
                  <a:tcPr/>
                </a:tc>
              </a:tr>
              <a:tr h="373685">
                <a:tc>
                  <a:txBody>
                    <a:bodyPr/>
                    <a:lstStyle/>
                    <a:p>
                      <a:pPr algn="l" fontAlgn="b"/>
                      <a:r>
                        <a:rPr lang="sk-SK" sz="800" u="none" strike="noStrike">
                          <a:effectLst/>
                        </a:rPr>
                        <a:t> </a:t>
                      </a:r>
                      <a:endParaRPr lang="sk-SK" sz="800" b="0" i="0" u="none" strike="noStrike">
                        <a:solidFill>
                          <a:srgbClr val="000000"/>
                        </a:solidFill>
                        <a:effectLst/>
                        <a:latin typeface="Calibri" charset="0"/>
                      </a:endParaRPr>
                    </a:p>
                  </a:txBody>
                  <a:tcPr marL="4196" marR="4196" marT="4196" marB="0" anchor="b"/>
                </a:tc>
                <a:tc>
                  <a:txBody>
                    <a:bodyPr/>
                    <a:lstStyle/>
                    <a:p>
                      <a:pPr algn="l" fontAlgn="b"/>
                      <a:r>
                        <a:rPr lang="sk-SK" sz="800" u="none" strike="noStrike" dirty="0">
                          <a:effectLst/>
                        </a:rPr>
                        <a:t> </a:t>
                      </a:r>
                      <a:endParaRPr lang="sk-SK" sz="800" b="0" i="0" u="none" strike="noStrike" dirty="0">
                        <a:solidFill>
                          <a:srgbClr val="000000"/>
                        </a:solidFill>
                        <a:effectLst/>
                        <a:latin typeface="Calibri" charset="0"/>
                      </a:endParaRPr>
                    </a:p>
                  </a:txBody>
                  <a:tcPr marL="4196" marR="4196" marT="4196" marB="0" anchor="b"/>
                </a:tc>
                <a:tc>
                  <a:txBody>
                    <a:bodyPr/>
                    <a:lstStyle/>
                    <a:p>
                      <a:pPr algn="l" fontAlgn="b"/>
                      <a:r>
                        <a:rPr lang="sk-SK" sz="800" u="none" strike="noStrike">
                          <a:effectLst/>
                        </a:rPr>
                        <a:t> </a:t>
                      </a:r>
                      <a:endParaRPr lang="sk-SK" sz="800" b="0" i="0" u="none" strike="noStrike">
                        <a:solidFill>
                          <a:srgbClr val="000000"/>
                        </a:solidFill>
                        <a:effectLst/>
                        <a:latin typeface="Calibri" charset="0"/>
                      </a:endParaRPr>
                    </a:p>
                  </a:txBody>
                  <a:tcPr marL="4196" marR="4196" marT="4196" marB="0" anchor="b"/>
                </a:tc>
                <a:tc>
                  <a:txBody>
                    <a:bodyPr/>
                    <a:lstStyle/>
                    <a:p>
                      <a:pPr algn="l" fontAlgn="b"/>
                      <a:r>
                        <a:rPr lang="sk-SK" sz="800" u="none" strike="noStrike">
                          <a:effectLst/>
                        </a:rPr>
                        <a:t> </a:t>
                      </a:r>
                      <a:endParaRPr lang="sk-SK" sz="800" b="0" i="0" u="none" strike="noStrike">
                        <a:solidFill>
                          <a:srgbClr val="000000"/>
                        </a:solidFill>
                        <a:effectLst/>
                        <a:latin typeface="Calibri" charset="0"/>
                      </a:endParaRPr>
                    </a:p>
                  </a:txBody>
                  <a:tcPr marL="4196" marR="4196" marT="4196" marB="0" anchor="b"/>
                </a:tc>
                <a:tc>
                  <a:txBody>
                    <a:bodyPr/>
                    <a:lstStyle/>
                    <a:p>
                      <a:pPr algn="l" fontAlgn="b"/>
                      <a:r>
                        <a:rPr lang="sk-SK" sz="800" u="none" strike="noStrike">
                          <a:effectLst/>
                        </a:rPr>
                        <a:t> </a:t>
                      </a:r>
                      <a:endParaRPr lang="sk-SK" sz="800" b="0" i="0" u="none" strike="noStrike">
                        <a:solidFill>
                          <a:srgbClr val="000000"/>
                        </a:solidFill>
                        <a:effectLst/>
                        <a:latin typeface="Calibri" charset="0"/>
                      </a:endParaRPr>
                    </a:p>
                  </a:txBody>
                  <a:tcPr marL="4196" marR="4196" marT="4196" marB="0" anchor="b"/>
                </a:tc>
                <a:tc>
                  <a:txBody>
                    <a:bodyPr/>
                    <a:lstStyle/>
                    <a:p>
                      <a:pPr algn="l" fontAlgn="b"/>
                      <a:r>
                        <a:rPr lang="en-US" sz="800" u="none" strike="noStrike">
                          <a:effectLst/>
                        </a:rPr>
                        <a:t>Knowledge</a:t>
                      </a:r>
                      <a:endParaRPr lang="en-US" sz="800" b="0" i="0" u="none" strike="noStrike">
                        <a:solidFill>
                          <a:srgbClr val="000000"/>
                        </a:solidFill>
                        <a:effectLst/>
                        <a:latin typeface="Calibri" charset="0"/>
                      </a:endParaRPr>
                    </a:p>
                  </a:txBody>
                  <a:tcPr marL="4196" marR="4196" marT="4196" marB="0" anchor="b"/>
                </a:tc>
                <a:tc>
                  <a:txBody>
                    <a:bodyPr/>
                    <a:lstStyle/>
                    <a:p>
                      <a:pPr algn="l" fontAlgn="b"/>
                      <a:r>
                        <a:rPr lang="en-US" sz="800" u="none" strike="noStrike">
                          <a:effectLst/>
                        </a:rPr>
                        <a:t>Skills</a:t>
                      </a:r>
                      <a:endParaRPr lang="en-US" sz="800" b="0" i="0" u="none" strike="noStrike">
                        <a:solidFill>
                          <a:srgbClr val="000000"/>
                        </a:solidFill>
                        <a:effectLst/>
                        <a:latin typeface="Calibri" charset="0"/>
                      </a:endParaRPr>
                    </a:p>
                  </a:txBody>
                  <a:tcPr marL="4196" marR="4196" marT="4196" marB="0" anchor="b"/>
                </a:tc>
                <a:tc>
                  <a:txBody>
                    <a:bodyPr/>
                    <a:lstStyle/>
                    <a:p>
                      <a:pPr algn="l" fontAlgn="b"/>
                      <a:r>
                        <a:rPr lang="en-US" sz="800" u="none" strike="noStrike">
                          <a:effectLst/>
                        </a:rPr>
                        <a:t>Patient Outcomes </a:t>
                      </a:r>
                      <a:endParaRPr lang="en-US" sz="800" b="0" i="0" u="none" strike="noStrike">
                        <a:solidFill>
                          <a:srgbClr val="000000"/>
                        </a:solidFill>
                        <a:effectLst/>
                        <a:latin typeface="Calibri" charset="0"/>
                      </a:endParaRPr>
                    </a:p>
                  </a:txBody>
                  <a:tcPr marL="4196" marR="4196" marT="4196" marB="0" anchor="b"/>
                </a:tc>
              </a:tr>
              <a:tr h="699912">
                <a:tc>
                  <a:txBody>
                    <a:bodyPr/>
                    <a:lstStyle/>
                    <a:p>
                      <a:pPr algn="l" fontAlgn="ctr"/>
                      <a:r>
                        <a:rPr lang="en-US" sz="800" u="none" strike="noStrike">
                          <a:effectLst/>
                        </a:rPr>
                        <a:t>Urbano et. al </a:t>
                      </a:r>
                      <a:endParaRPr lang="en-US" sz="800" b="0" i="0" u="none" strike="noStrike">
                        <a:solidFill>
                          <a:srgbClr val="000000"/>
                        </a:solidFill>
                        <a:effectLst/>
                        <a:latin typeface="Calibri" charset="0"/>
                      </a:endParaRPr>
                    </a:p>
                  </a:txBody>
                  <a:tcPr marL="4196" marR="4196" marT="4196" marB="0" anchor="ctr"/>
                </a:tc>
                <a:tc>
                  <a:txBody>
                    <a:bodyPr/>
                    <a:lstStyle/>
                    <a:p>
                      <a:pPr algn="ctr" fontAlgn="ctr"/>
                      <a:r>
                        <a:rPr lang="en-US" sz="800" u="none" strike="noStrike">
                          <a:effectLst/>
                        </a:rPr>
                        <a:t>Pediatric and Neonatal Resuscitation </a:t>
                      </a:r>
                      <a:endParaRPr lang="en-US" sz="800" b="0" i="0" u="none" strike="noStrike">
                        <a:solidFill>
                          <a:srgbClr val="000000"/>
                        </a:solidFill>
                        <a:effectLst/>
                        <a:latin typeface="Calibri" charset="0"/>
                      </a:endParaRPr>
                    </a:p>
                  </a:txBody>
                  <a:tcPr marL="4196" marR="4196" marT="4196" marB="0" anchor="ctr"/>
                </a:tc>
                <a:tc>
                  <a:txBody>
                    <a:bodyPr/>
                    <a:lstStyle/>
                    <a:p>
                      <a:pPr algn="ctr" fontAlgn="ctr"/>
                      <a:r>
                        <a:rPr lang="en-US" sz="800" u="none" strike="noStrike" dirty="0">
                          <a:effectLst/>
                        </a:rPr>
                        <a:t>4</a:t>
                      </a:r>
                      <a:endParaRPr lang="en-US" sz="800" b="0" i="0" u="none" strike="noStrike" dirty="0">
                        <a:solidFill>
                          <a:srgbClr val="000000"/>
                        </a:solidFill>
                        <a:effectLst/>
                        <a:latin typeface="Calibri" charset="0"/>
                      </a:endParaRPr>
                    </a:p>
                  </a:txBody>
                  <a:tcPr marL="4196" marR="4196" marT="4196" marB="0" anchor="ctr"/>
                </a:tc>
                <a:tc>
                  <a:txBody>
                    <a:bodyPr/>
                    <a:lstStyle/>
                    <a:p>
                      <a:pPr algn="ctr" fontAlgn="ctr"/>
                      <a:r>
                        <a:rPr lang="en-US" sz="800" u="none" strike="noStrike">
                          <a:effectLst/>
                        </a:rPr>
                        <a:t>Doctors from Paediatric ICU, Paediatric EM, and Paediatric anaesthesiologist </a:t>
                      </a:r>
                      <a:endParaRPr lang="en-US" sz="800" b="0" i="0" u="none" strike="noStrike">
                        <a:solidFill>
                          <a:srgbClr val="000000"/>
                        </a:solidFill>
                        <a:effectLst/>
                        <a:latin typeface="Calibri" charset="0"/>
                      </a:endParaRPr>
                    </a:p>
                  </a:txBody>
                  <a:tcPr marL="4196" marR="4196" marT="4196" marB="0" anchor="ctr"/>
                </a:tc>
                <a:tc>
                  <a:txBody>
                    <a:bodyPr/>
                    <a:lstStyle/>
                    <a:p>
                      <a:pPr algn="ctr" fontAlgn="ctr"/>
                      <a:r>
                        <a:rPr lang="en-US" sz="800" u="none" strike="noStrike">
                          <a:effectLst/>
                        </a:rPr>
                        <a:t>pretraining and post-training  written evaluation, Practical infant/child basic and advanced CPR performance, Self-efficacy basic and advanced CPR </a:t>
                      </a:r>
                      <a:endParaRPr lang="en-US" sz="800" b="0" i="0" u="none" strike="noStrike">
                        <a:solidFill>
                          <a:srgbClr val="000000"/>
                        </a:solidFill>
                        <a:effectLst/>
                        <a:latin typeface="Calibri" charset="0"/>
                      </a:endParaRPr>
                    </a:p>
                  </a:txBody>
                  <a:tcPr marL="4196" marR="4196" marT="4196" marB="0" anchor="ctr"/>
                </a:tc>
                <a:tc>
                  <a:txBody>
                    <a:bodyPr/>
                    <a:lstStyle/>
                    <a:p>
                      <a:pPr algn="ctr" fontAlgn="ctr"/>
                      <a:r>
                        <a:rPr lang="en-US" sz="800" u="none" strike="noStrike">
                          <a:effectLst/>
                        </a:rPr>
                        <a:t>Yes</a:t>
                      </a:r>
                      <a:endParaRPr lang="en-US" sz="800" b="0" i="0" u="none" strike="noStrike">
                        <a:solidFill>
                          <a:srgbClr val="000000"/>
                        </a:solidFill>
                        <a:effectLst/>
                        <a:latin typeface="Calibri" charset="0"/>
                      </a:endParaRPr>
                    </a:p>
                  </a:txBody>
                  <a:tcPr marL="4196" marR="4196" marT="4196" marB="0" anchor="ctr"/>
                </a:tc>
                <a:tc>
                  <a:txBody>
                    <a:bodyPr/>
                    <a:lstStyle/>
                    <a:p>
                      <a:pPr algn="ctr" fontAlgn="ctr"/>
                      <a:r>
                        <a:rPr lang="en-US" sz="800" u="none" strike="noStrike">
                          <a:effectLst/>
                        </a:rPr>
                        <a:t>Yes</a:t>
                      </a:r>
                      <a:endParaRPr lang="en-US" sz="800" b="0" i="0" u="none" strike="noStrike">
                        <a:solidFill>
                          <a:srgbClr val="000000"/>
                        </a:solidFill>
                        <a:effectLst/>
                        <a:latin typeface="Calibri" charset="0"/>
                      </a:endParaRPr>
                    </a:p>
                  </a:txBody>
                  <a:tcPr marL="4196" marR="4196" marT="4196" marB="0" anchor="ctr"/>
                </a:tc>
                <a:tc>
                  <a:txBody>
                    <a:bodyPr/>
                    <a:lstStyle/>
                    <a:p>
                      <a:pPr algn="ctr" fontAlgn="ctr"/>
                      <a:r>
                        <a:rPr lang="en-US" sz="800" u="none" strike="noStrike">
                          <a:effectLst/>
                        </a:rPr>
                        <a:t>No</a:t>
                      </a:r>
                      <a:endParaRPr lang="en-US" sz="800" b="0" i="0" u="none" strike="noStrike">
                        <a:solidFill>
                          <a:srgbClr val="000000"/>
                        </a:solidFill>
                        <a:effectLst/>
                        <a:latin typeface="Calibri" charset="0"/>
                      </a:endParaRPr>
                    </a:p>
                  </a:txBody>
                  <a:tcPr marL="4196" marR="4196" marT="4196" marB="0" anchor="ctr"/>
                </a:tc>
              </a:tr>
              <a:tr h="373685">
                <a:tc>
                  <a:txBody>
                    <a:bodyPr/>
                    <a:lstStyle/>
                    <a:p>
                      <a:pPr algn="l" fontAlgn="b"/>
                      <a:r>
                        <a:rPr lang="en-US" sz="800" u="none" strike="noStrike">
                          <a:effectLst/>
                        </a:rPr>
                        <a:t>Olsen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Neonatal Resuscitation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mr-IN" sz="800" u="none" strike="noStrike">
                          <a:effectLst/>
                        </a:rPr>
                        <a:t>&gt;3 </a:t>
                      </a:r>
                      <a:endParaRPr lang="mr-IN" sz="800" b="0" i="0" u="none" strike="noStrike">
                        <a:solidFill>
                          <a:srgbClr val="000000"/>
                        </a:solidFill>
                        <a:effectLst/>
                        <a:latin typeface="Calibri" charset="0"/>
                      </a:endParaRPr>
                    </a:p>
                  </a:txBody>
                  <a:tcPr marL="4196" marR="4196" marT="4196" marB="0" anchor="b"/>
                </a:tc>
                <a:tc>
                  <a:txBody>
                    <a:bodyPr/>
                    <a:lstStyle/>
                    <a:p>
                      <a:pPr algn="ctr" fontAlgn="ctr"/>
                      <a:r>
                        <a:rPr lang="en-US" sz="800" u="none" strike="noStrike">
                          <a:effectLst/>
                        </a:rPr>
                        <a:t>Midwives</a:t>
                      </a:r>
                      <a:endParaRPr lang="en-US" sz="800" b="0" i="0" u="none" strike="noStrike">
                        <a:solidFill>
                          <a:srgbClr val="000000"/>
                        </a:solidFill>
                        <a:effectLst/>
                        <a:latin typeface="Calibri" charset="0"/>
                      </a:endParaRPr>
                    </a:p>
                  </a:txBody>
                  <a:tcPr marL="4196" marR="4196" marT="4196" marB="0" anchor="ctr"/>
                </a:tc>
                <a:tc>
                  <a:txBody>
                    <a:bodyPr/>
                    <a:lstStyle/>
                    <a:p>
                      <a:pPr algn="ctr" fontAlgn="b"/>
                      <a:r>
                        <a:rPr lang="en-US" sz="800" u="none" strike="noStrike">
                          <a:effectLst/>
                        </a:rPr>
                        <a:t>Written, Interview-administered survey, with multiple choice test assessing core resuscitation knowledge</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r>
              <a:tr h="373685">
                <a:tc>
                  <a:txBody>
                    <a:bodyPr/>
                    <a:lstStyle/>
                    <a:p>
                      <a:pPr algn="l" fontAlgn="b"/>
                      <a:r>
                        <a:rPr lang="en-US" sz="800" u="none" strike="noStrike">
                          <a:effectLst/>
                        </a:rPr>
                        <a:t>Ferreira de Paiva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Basic CPR</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3</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Lay-Persons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Number of people trained</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r>
              <a:tr h="557364">
                <a:tc>
                  <a:txBody>
                    <a:bodyPr/>
                    <a:lstStyle/>
                    <a:p>
                      <a:pPr algn="l" fontAlgn="b"/>
                      <a:r>
                        <a:rPr lang="en-US" sz="800" u="none" strike="noStrike" dirty="0" err="1">
                          <a:effectLst/>
                        </a:rPr>
                        <a:t>Rajapakse</a:t>
                      </a:r>
                      <a:r>
                        <a:rPr lang="en-US" sz="800" u="none" strike="noStrike" dirty="0">
                          <a:effectLst/>
                        </a:rPr>
                        <a:t> et. al </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ACLS/ALS</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a:effectLst/>
                        </a:rPr>
                        <a:t>3</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Non-Specialist Doctors</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Pre and post training knowledge and skills, through 30 multiple choice questions and video recorded simulated scenarios of a cardiac arrest</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r>
              <a:tr h="373685">
                <a:tc>
                  <a:txBody>
                    <a:bodyPr/>
                    <a:lstStyle/>
                    <a:p>
                      <a:pPr algn="l" fontAlgn="b"/>
                      <a:r>
                        <a:rPr lang="en-US" sz="800" u="none" strike="noStrike">
                          <a:effectLst/>
                        </a:rPr>
                        <a:t>Enweronu-Laryea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Neonatal Resuscitation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3</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Nurses, Nurse anaesthetists, midwives, and physicians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Cognitive knowledge and Resuscitation skills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r>
              <a:tr h="373685">
                <a:tc>
                  <a:txBody>
                    <a:bodyPr/>
                    <a:lstStyle/>
                    <a:p>
                      <a:pPr algn="l" fontAlgn="b"/>
                      <a:r>
                        <a:rPr lang="en-US" sz="800" u="none" strike="noStrike">
                          <a:effectLst/>
                        </a:rPr>
                        <a:t>Carlo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Newborn Care and Resuscitation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3</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Birth attendants, nurses, midwives, and physicians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Rates of stillbirths and perinatal deaths, Apgar score</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r>
              <a:tr h="373685">
                <a:tc>
                  <a:txBody>
                    <a:bodyPr/>
                    <a:lstStyle/>
                    <a:p>
                      <a:pPr algn="l" fontAlgn="b"/>
                      <a:r>
                        <a:rPr lang="en-US" sz="800" u="none" strike="noStrike">
                          <a:effectLst/>
                        </a:rPr>
                        <a:t>Tao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Neonatal Resuscitation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mr-IN" sz="800" u="none" strike="noStrike">
                          <a:effectLst/>
                        </a:rPr>
                        <a:t>&gt; 2 </a:t>
                      </a:r>
                      <a:endParaRPr lang="mr-IN"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Obstetricians, Pediatricians, Midwives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Megacode performance test with 240 participants, neonatal deaths pre/post-training rates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r>
              <a:tr h="190003">
                <a:tc>
                  <a:txBody>
                    <a:bodyPr/>
                    <a:lstStyle/>
                    <a:p>
                      <a:pPr algn="l" fontAlgn="b"/>
                      <a:r>
                        <a:rPr lang="en-US" sz="800" u="none" strike="noStrike">
                          <a:effectLst/>
                        </a:rPr>
                        <a:t>Boo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Neonatal Resuscitation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3</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Doctors, nurses, medical assistant</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Written evaluation, practical skills evaluation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r>
              <a:tr h="373685">
                <a:tc>
                  <a:txBody>
                    <a:bodyPr/>
                    <a:lstStyle/>
                    <a:p>
                      <a:pPr algn="l" fontAlgn="b"/>
                      <a:r>
                        <a:rPr lang="en-US" sz="800" u="none" strike="noStrike">
                          <a:effectLst/>
                        </a:rPr>
                        <a:t>Carlo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Neonatal Resuscitation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3</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Birth attendants, nurses, midwives, and physicians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Fetal heart rate, signs of life at delivery, and Apgar score</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r>
              <a:tr h="190003">
                <a:tc>
                  <a:txBody>
                    <a:bodyPr/>
                    <a:lstStyle/>
                    <a:p>
                      <a:pPr algn="l" fontAlgn="b"/>
                      <a:r>
                        <a:rPr lang="en-US" sz="800" u="none" strike="noStrike">
                          <a:effectLst/>
                        </a:rPr>
                        <a:t>Shivaprasad et. al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Neonatal Resuscitation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3</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Physicans, nurses, and birth attendants </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Knowledge, skills, and OSCE assessment; Birth outcomes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a:effectLst/>
                        </a:rPr>
                        <a:t>Yes</a:t>
                      </a:r>
                      <a:endParaRPr lang="en-US" sz="800" b="0" i="0" u="none" strike="noStrike">
                        <a:solidFill>
                          <a:srgbClr val="000000"/>
                        </a:solidFill>
                        <a:effectLst/>
                        <a:latin typeface="Calibri" charset="0"/>
                      </a:endParaRPr>
                    </a:p>
                  </a:txBody>
                  <a:tcPr marL="4196" marR="4196" marT="4196" marB="0" anchor="b"/>
                </a:tc>
              </a:tr>
              <a:tr h="190003">
                <a:tc>
                  <a:txBody>
                    <a:bodyPr/>
                    <a:lstStyle/>
                    <a:p>
                      <a:pPr algn="l" fontAlgn="b"/>
                      <a:r>
                        <a:rPr lang="en-US" sz="800" u="none" strike="noStrike" dirty="0">
                          <a:effectLst/>
                        </a:rPr>
                        <a:t>Young et. al </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Pediatric </a:t>
                      </a:r>
                      <a:r>
                        <a:rPr lang="en-US" sz="800" u="none" strike="noStrike" dirty="0" err="1">
                          <a:effectLst/>
                        </a:rPr>
                        <a:t>Resusciation</a:t>
                      </a:r>
                      <a:r>
                        <a:rPr lang="en-US" sz="800" u="none" strike="noStrike" dirty="0">
                          <a:effectLst/>
                        </a:rPr>
                        <a:t> </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3</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Doctors and Nurses</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Number of people trained </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No</a:t>
                      </a:r>
                      <a:endParaRPr lang="en-US" sz="800" b="0" i="0" u="none" strike="noStrike" dirty="0">
                        <a:solidFill>
                          <a:srgbClr val="000000"/>
                        </a:solidFill>
                        <a:effectLst/>
                        <a:latin typeface="Calibri" charset="0"/>
                      </a:endParaRPr>
                    </a:p>
                  </a:txBody>
                  <a:tcPr marL="4196" marR="4196" marT="4196" marB="0" anchor="b"/>
                </a:tc>
                <a:tc>
                  <a:txBody>
                    <a:bodyPr/>
                    <a:lstStyle/>
                    <a:p>
                      <a:pPr algn="ctr" fontAlgn="b"/>
                      <a:r>
                        <a:rPr lang="en-US" sz="800" u="none" strike="noStrike">
                          <a:effectLst/>
                        </a:rPr>
                        <a:t>No</a:t>
                      </a:r>
                      <a:endParaRPr lang="en-US" sz="800" b="0" i="0" u="none" strike="noStrike">
                        <a:solidFill>
                          <a:srgbClr val="000000"/>
                        </a:solidFill>
                        <a:effectLst/>
                        <a:latin typeface="Calibri" charset="0"/>
                      </a:endParaRPr>
                    </a:p>
                  </a:txBody>
                  <a:tcPr marL="4196" marR="4196" marT="4196" marB="0" anchor="b"/>
                </a:tc>
                <a:tc>
                  <a:txBody>
                    <a:bodyPr/>
                    <a:lstStyle/>
                    <a:p>
                      <a:pPr algn="ctr" fontAlgn="b"/>
                      <a:r>
                        <a:rPr lang="en-US" sz="800" u="none" strike="noStrike" dirty="0">
                          <a:effectLst/>
                        </a:rPr>
                        <a:t>No</a:t>
                      </a:r>
                      <a:endParaRPr lang="en-US" sz="800" b="0" i="0" u="none" strike="noStrike" dirty="0">
                        <a:solidFill>
                          <a:srgbClr val="000000"/>
                        </a:solidFill>
                        <a:effectLst/>
                        <a:latin typeface="Calibri" charset="0"/>
                      </a:endParaRPr>
                    </a:p>
                  </a:txBody>
                  <a:tcPr marL="4196" marR="4196" marT="4196" marB="0" anchor="b"/>
                </a:tc>
              </a:tr>
            </a:tbl>
          </a:graphicData>
        </a:graphic>
      </p:graphicFrame>
      <p:pic>
        <p:nvPicPr>
          <p:cNvPr id="272" name="Picture Placeholder 54"/>
          <p:cNvPicPr>
            <a:picLocks noChangeAspect="1"/>
          </p:cNvPicPr>
          <p:nvPr/>
        </p:nvPicPr>
        <p:blipFill rotWithShape="1">
          <a:blip r:embed="rId3">
            <a:extLst>
              <a:ext uri="{28A0092B-C50C-407E-A947-70E740481C1C}">
                <a14:useLocalDpi xmlns:a14="http://schemas.microsoft.com/office/drawing/2010/main" val="0"/>
              </a:ext>
            </a:extLst>
          </a:blip>
          <a:srcRect t="-1927" b="-2728"/>
          <a:stretch/>
        </p:blipFill>
        <p:spPr>
          <a:xfrm>
            <a:off x="13949709" y="3444545"/>
            <a:ext cx="6077388" cy="6708455"/>
          </a:xfrm>
          <a:prstGeom prst="rect">
            <a:avLst/>
          </a:prstGeom>
        </p:spPr>
      </p:pic>
      <p:sp>
        <p:nvSpPr>
          <p:cNvPr id="273" name="TextBox 272"/>
          <p:cNvSpPr txBox="1"/>
          <p:nvPr/>
        </p:nvSpPr>
        <p:spPr>
          <a:xfrm>
            <a:off x="7269408" y="3304843"/>
            <a:ext cx="6264709" cy="6740307"/>
          </a:xfrm>
          <a:prstGeom prst="rect">
            <a:avLst/>
          </a:prstGeom>
          <a:noFill/>
        </p:spPr>
        <p:txBody>
          <a:bodyPr wrap="square" rtlCol="0">
            <a:spAutoFit/>
          </a:bodyPr>
          <a:lstStyle/>
          <a:p>
            <a:pPr>
              <a:lnSpc>
                <a:spcPct val="150000"/>
              </a:lnSpc>
            </a:pPr>
            <a:r>
              <a:rPr lang="en-US" sz="1200" dirty="0" smtClean="0"/>
              <a:t>Methods: </a:t>
            </a:r>
          </a:p>
          <a:p>
            <a:pPr>
              <a:lnSpc>
                <a:spcPct val="150000"/>
              </a:lnSpc>
            </a:pPr>
            <a:r>
              <a:rPr lang="en-US" sz="1200" dirty="0" smtClean="0"/>
              <a:t> </a:t>
            </a:r>
          </a:p>
          <a:p>
            <a:pPr>
              <a:lnSpc>
                <a:spcPct val="150000"/>
              </a:lnSpc>
            </a:pPr>
            <a:r>
              <a:rPr lang="en-US" sz="1200" dirty="0" smtClean="0"/>
              <a:t>This review was planned, conducted, and reported in adherence to PRISMA guidelines standards of quality for reporting systematic reviews. This was a planned analysis to identify articles that address the long-term propagation of a train the trainer model of resuscitation in developing countries. </a:t>
            </a:r>
          </a:p>
          <a:p>
            <a:pPr>
              <a:lnSpc>
                <a:spcPct val="150000"/>
              </a:lnSpc>
            </a:pPr>
            <a:r>
              <a:rPr lang="en-US" sz="1200" dirty="0" smtClean="0"/>
              <a:t> </a:t>
            </a:r>
          </a:p>
          <a:p>
            <a:pPr>
              <a:lnSpc>
                <a:spcPct val="150000"/>
              </a:lnSpc>
            </a:pPr>
            <a:r>
              <a:rPr lang="en-US" sz="1200" dirty="0" smtClean="0"/>
              <a:t>PICO Question: </a:t>
            </a:r>
          </a:p>
          <a:p>
            <a:pPr>
              <a:lnSpc>
                <a:spcPct val="150000"/>
              </a:lnSpc>
            </a:pPr>
            <a:r>
              <a:rPr lang="en-US" sz="1200" dirty="0" smtClean="0"/>
              <a:t>This review sought to address the PICO (Patient/population, Intervention, Comparator, Outcome) question: “In resuscitation education in developing countries (P), does the train the trainer model (I) compared with existing strategies (including none) (C) improve the ability to perpetuate resuscitation education (O)”?</a:t>
            </a:r>
          </a:p>
          <a:p>
            <a:pPr>
              <a:lnSpc>
                <a:spcPct val="150000"/>
              </a:lnSpc>
            </a:pPr>
            <a:r>
              <a:rPr lang="en-US" sz="1200" dirty="0" smtClean="0"/>
              <a:t> </a:t>
            </a:r>
          </a:p>
          <a:p>
            <a:pPr>
              <a:lnSpc>
                <a:spcPct val="150000"/>
              </a:lnSpc>
            </a:pPr>
            <a:r>
              <a:rPr lang="en-US" sz="1200" dirty="0" smtClean="0"/>
              <a:t>The authors also asked several secondary questions of relevance to probe further into characteristics of reported train the trainer programs. These included: 1) What is the evidence for train the trainer as a method of disseminating resuscitation skills? 2) What is the optimal length of contact prior to allowing new trainers to teach? 3) How long do train the trainer programs continue to propagate? 4) What are the barriers/facilitators for new trainers that wish to continue the program by teaching their own courses (i.e. equipment needs, facilities, teacher burnout)? 5) Are there predictors that would allow us to know prior which train the trainer programs will succeed? 6) What is the amount of degradation expected when the new trainers teach? What can be done to minimize this? 7) What are the alternatives to train the trainer? 8) Is this the most cost effective way to disseminate information on the country level? 9) Is this the fastest way to disseminate information on the country level</a:t>
            </a:r>
            <a:endParaRPr lang="en-US" sz="1200" dirty="0"/>
          </a:p>
        </p:txBody>
      </p:sp>
      <p:sp>
        <p:nvSpPr>
          <p:cNvPr id="274" name="TextBox 273"/>
          <p:cNvSpPr txBox="1"/>
          <p:nvPr/>
        </p:nvSpPr>
        <p:spPr>
          <a:xfrm>
            <a:off x="611518" y="3388716"/>
            <a:ext cx="6239818" cy="6093976"/>
          </a:xfrm>
          <a:prstGeom prst="rect">
            <a:avLst/>
          </a:prstGeom>
          <a:noFill/>
        </p:spPr>
        <p:txBody>
          <a:bodyPr wrap="square" rtlCol="0">
            <a:spAutoFit/>
          </a:bodyPr>
          <a:lstStyle/>
          <a:p>
            <a:pPr>
              <a:lnSpc>
                <a:spcPct val="150000"/>
              </a:lnSpc>
            </a:pPr>
            <a:r>
              <a:rPr lang="en-US" sz="1200" dirty="0" smtClean="0"/>
              <a:t>Each year about 7.4 million people die from sudden cardiac events around the globe, with over a third of these deaths occurring in low to middle income countries</a:t>
            </a:r>
            <a:r>
              <a:rPr lang="en-US" sz="1200" baseline="30000" dirty="0" smtClean="0"/>
              <a:t>1</a:t>
            </a:r>
            <a:r>
              <a:rPr lang="en-US" sz="1200" dirty="0" smtClean="0"/>
              <a:t>. Proper resuscitation training of healthcare professionals and lay-persons have been shown to increase patient survival</a:t>
            </a:r>
            <a:r>
              <a:rPr lang="en-US" sz="1200" baseline="30000" dirty="0" smtClean="0"/>
              <a:t>2</a:t>
            </a:r>
            <a:r>
              <a:rPr lang="en-US" sz="1200" dirty="0" smtClean="0"/>
              <a:t>. Cardiopulmonary resuscitation is the cornerstone of health-professional training globally; and yearly medical professionals are recertified to ensure they can perform these skills.  In developed countries, such courses are easily attainable for healthcare professionals, as many employers provide such trainings using the American Heart Association course; which are financially inaccessible low resource providers.</a:t>
            </a:r>
          </a:p>
          <a:p>
            <a:pPr>
              <a:lnSpc>
                <a:spcPct val="150000"/>
              </a:lnSpc>
            </a:pPr>
            <a:endParaRPr lang="en-US" sz="1200" dirty="0" smtClean="0"/>
          </a:p>
          <a:p>
            <a:pPr>
              <a:lnSpc>
                <a:spcPct val="150000"/>
              </a:lnSpc>
            </a:pPr>
            <a:r>
              <a:rPr lang="en-US" sz="1200" dirty="0" smtClean="0"/>
              <a:t> Often, discussed in the context of medical missions, the “train the trainer” model of course dissemination has come into vogue, with the idea that locally trained trainers will continue to train others in the low resource country after the foreign experts have left. Recently, teams of experts from high resource countries traveled to low resource settings to initiate a variety of resuscitation trainings using the train the trainer model. </a:t>
            </a:r>
          </a:p>
          <a:p>
            <a:pPr>
              <a:lnSpc>
                <a:spcPct val="150000"/>
              </a:lnSpc>
            </a:pPr>
            <a:endParaRPr lang="en-US" sz="1200" dirty="0" smtClean="0"/>
          </a:p>
          <a:p>
            <a:pPr>
              <a:lnSpc>
                <a:spcPct val="150000"/>
              </a:lnSpc>
            </a:pPr>
            <a:r>
              <a:rPr lang="en-US" sz="1200" dirty="0" smtClean="0"/>
              <a:t>To our knowledge there are no previously published systematic reviews, addressing train the trainer as a viable model for long-term propagation of resuscitation training in low resource settings. The aim of this study is to review all available evidence for the Train the Trainer method as a model for the propagation of resuscitation knowledge in low resource settings. Such evidence could provide an initial framework for universally adopted guidelines to support the development of long-term resuscitation courses in low resource settings. </a:t>
            </a:r>
          </a:p>
          <a:p>
            <a:endParaRPr lang="en-US" sz="1200" dirty="0"/>
          </a:p>
        </p:txBody>
      </p:sp>
      <p:sp>
        <p:nvSpPr>
          <p:cNvPr id="275" name="TextBox 274"/>
          <p:cNvSpPr txBox="1"/>
          <p:nvPr/>
        </p:nvSpPr>
        <p:spPr>
          <a:xfrm>
            <a:off x="703527" y="9966586"/>
            <a:ext cx="5964964" cy="5447645"/>
          </a:xfrm>
          <a:prstGeom prst="rect">
            <a:avLst/>
          </a:prstGeom>
          <a:noFill/>
        </p:spPr>
        <p:txBody>
          <a:bodyPr wrap="square" rtlCol="0">
            <a:spAutoFit/>
          </a:bodyPr>
          <a:lstStyle/>
          <a:p>
            <a:pPr marL="285750" indent="-285750">
              <a:lnSpc>
                <a:spcPct val="200000"/>
              </a:lnSpc>
              <a:buFont typeface="Arial" charset="0"/>
              <a:buChar char="•"/>
            </a:pPr>
            <a:r>
              <a:rPr lang="en-US" sz="1200" dirty="0" smtClean="0"/>
              <a:t>Use current primary literature to assess the effectiveness of Train the Trainer as a model for disseminating Resuscitation information in Low Income Settings</a:t>
            </a:r>
          </a:p>
          <a:p>
            <a:pPr marL="285750" indent="-285750">
              <a:lnSpc>
                <a:spcPct val="200000"/>
              </a:lnSpc>
              <a:buFont typeface="Arial" charset="0"/>
              <a:buChar char="•"/>
            </a:pPr>
            <a:r>
              <a:rPr lang="en-US" sz="1200" dirty="0" smtClean="0"/>
              <a:t>Identify factors that lead to the success and long-term propagation of these programs </a:t>
            </a:r>
          </a:p>
          <a:p>
            <a:pPr marL="285750" indent="-285750">
              <a:lnSpc>
                <a:spcPct val="200000"/>
              </a:lnSpc>
              <a:buFont typeface="Arial" charset="0"/>
              <a:buChar char="•"/>
            </a:pPr>
            <a:r>
              <a:rPr lang="en-US" sz="1200" dirty="0" smtClean="0"/>
              <a:t>Evaluate evidence for Train the Trainer as a method of disseminating resuscitation skills. </a:t>
            </a:r>
          </a:p>
          <a:p>
            <a:pPr marL="285750" indent="-285750">
              <a:lnSpc>
                <a:spcPct val="200000"/>
              </a:lnSpc>
              <a:buFont typeface="Arial" charset="0"/>
              <a:buChar char="•"/>
            </a:pPr>
            <a:r>
              <a:rPr lang="en-US" sz="1200" dirty="0" smtClean="0"/>
              <a:t>Assess the optimal length of contact prior to allowing new trainers to teach </a:t>
            </a:r>
          </a:p>
          <a:p>
            <a:pPr marL="285750" indent="-285750">
              <a:lnSpc>
                <a:spcPct val="200000"/>
              </a:lnSpc>
              <a:buFont typeface="Arial" charset="0"/>
              <a:buChar char="•"/>
            </a:pPr>
            <a:r>
              <a:rPr lang="en-US" sz="1200" dirty="0" smtClean="0"/>
              <a:t>Assess train the trainer propagation length for ideal time frame for success</a:t>
            </a:r>
          </a:p>
          <a:p>
            <a:pPr marL="285750" indent="-285750">
              <a:lnSpc>
                <a:spcPct val="200000"/>
              </a:lnSpc>
              <a:buFont typeface="Arial" charset="0"/>
              <a:buChar char="•"/>
            </a:pPr>
            <a:r>
              <a:rPr lang="en-US" sz="1200" dirty="0" smtClean="0"/>
              <a:t>Identify barriers/facilitators for new trainers wanting to continue teaching their own course </a:t>
            </a:r>
          </a:p>
          <a:p>
            <a:pPr marL="285750" indent="-285750">
              <a:lnSpc>
                <a:spcPct val="200000"/>
              </a:lnSpc>
              <a:buFont typeface="Arial" charset="0"/>
              <a:buChar char="•"/>
            </a:pPr>
            <a:r>
              <a:rPr lang="en-US" sz="1200" dirty="0" smtClean="0"/>
              <a:t>Identify program success predictors </a:t>
            </a:r>
          </a:p>
          <a:p>
            <a:pPr marL="285750" indent="-285750">
              <a:lnSpc>
                <a:spcPct val="200000"/>
              </a:lnSpc>
              <a:buFont typeface="Arial" charset="0"/>
              <a:buChar char="•"/>
            </a:pPr>
            <a:r>
              <a:rPr lang="en-US" sz="1200" dirty="0" smtClean="0"/>
              <a:t>Assess the amount of knowledge degradation expected when a new trainer teaches a course</a:t>
            </a:r>
          </a:p>
          <a:p>
            <a:pPr marL="285750" indent="-285750">
              <a:lnSpc>
                <a:spcPct val="200000"/>
              </a:lnSpc>
              <a:buFont typeface="Arial" charset="0"/>
              <a:buChar char="•"/>
            </a:pPr>
            <a:r>
              <a:rPr lang="en-US" sz="1200" dirty="0" smtClean="0"/>
              <a:t>Identify alternatives to train the trainer for resuscitation information </a:t>
            </a:r>
          </a:p>
          <a:p>
            <a:pPr marL="285750" indent="-285750">
              <a:lnSpc>
                <a:spcPct val="200000"/>
              </a:lnSpc>
              <a:buFont typeface="Arial" charset="0"/>
              <a:buChar char="•"/>
            </a:pPr>
            <a:r>
              <a:rPr lang="en-US" sz="1200" dirty="0" smtClean="0"/>
              <a:t>Assess the cost effectiveness of a train the trainer program compared to comparable programs  </a:t>
            </a:r>
          </a:p>
          <a:p>
            <a:endParaRPr lang="en-US" sz="1200" dirty="0"/>
          </a:p>
        </p:txBody>
      </p:sp>
      <p:sp>
        <p:nvSpPr>
          <p:cNvPr id="276" name="TextBox 275"/>
          <p:cNvSpPr txBox="1"/>
          <p:nvPr/>
        </p:nvSpPr>
        <p:spPr>
          <a:xfrm>
            <a:off x="20717693" y="3598752"/>
            <a:ext cx="6045165" cy="3323987"/>
          </a:xfrm>
          <a:prstGeom prst="rect">
            <a:avLst/>
          </a:prstGeom>
          <a:noFill/>
        </p:spPr>
        <p:txBody>
          <a:bodyPr wrap="square" rtlCol="0">
            <a:spAutoFit/>
          </a:bodyPr>
          <a:lstStyle/>
          <a:p>
            <a:pPr marL="285750" indent="-285750">
              <a:lnSpc>
                <a:spcPct val="150000"/>
              </a:lnSpc>
              <a:buFont typeface="Arial" charset="0"/>
              <a:buChar char="•"/>
            </a:pPr>
            <a:r>
              <a:rPr lang="en-US" sz="1200" dirty="0" smtClean="0"/>
              <a:t>Little evidence exist to support the ”Train the Trainer” model’s ability to propagate long-term</a:t>
            </a:r>
          </a:p>
          <a:p>
            <a:pPr marL="285750" indent="-285750">
              <a:lnSpc>
                <a:spcPct val="150000"/>
              </a:lnSpc>
              <a:buFont typeface="Arial" charset="0"/>
              <a:buChar char="•"/>
            </a:pPr>
            <a:r>
              <a:rPr lang="en-US" sz="1200" dirty="0" smtClean="0"/>
              <a:t>Government support at various levels of program implementation appears to aid in a programs success </a:t>
            </a:r>
          </a:p>
          <a:p>
            <a:pPr marL="285750" indent="-285750">
              <a:lnSpc>
                <a:spcPct val="150000"/>
              </a:lnSpc>
              <a:buFont typeface="Arial" charset="0"/>
              <a:buChar char="•"/>
            </a:pPr>
            <a:r>
              <a:rPr lang="en-US" sz="1200" dirty="0" smtClean="0"/>
              <a:t>Programs initiated by a country’s government seem to have long-term propagation potential </a:t>
            </a:r>
          </a:p>
          <a:p>
            <a:pPr marL="285750" indent="-285750">
              <a:lnSpc>
                <a:spcPct val="150000"/>
              </a:lnSpc>
              <a:buFont typeface="Arial" charset="0"/>
              <a:buChar char="•"/>
            </a:pPr>
            <a:r>
              <a:rPr lang="en-US" sz="1200" dirty="0" smtClean="0"/>
              <a:t>Lack of funding and materials (</a:t>
            </a:r>
            <a:r>
              <a:rPr lang="en-US" sz="1200" dirty="0" err="1" smtClean="0"/>
              <a:t>i.e</a:t>
            </a:r>
            <a:r>
              <a:rPr lang="en-US" sz="1200" dirty="0" smtClean="0"/>
              <a:t> lack of training mannequins are a pervasive barrier of program success. </a:t>
            </a:r>
          </a:p>
          <a:p>
            <a:pPr marL="285750" indent="-285750">
              <a:lnSpc>
                <a:spcPct val="150000"/>
              </a:lnSpc>
              <a:buFont typeface="Arial" charset="0"/>
              <a:buChar char="•"/>
            </a:pPr>
            <a:r>
              <a:rPr lang="en-US" sz="1200" dirty="0" smtClean="0"/>
              <a:t>All characteristics assess have little evidence (see objectives) </a:t>
            </a:r>
          </a:p>
          <a:p>
            <a:pPr marL="285750" indent="-285750">
              <a:lnSpc>
                <a:spcPct val="150000"/>
              </a:lnSpc>
              <a:buFont typeface="Arial" charset="0"/>
              <a:buChar char="•"/>
            </a:pPr>
            <a:r>
              <a:rPr lang="en-US" sz="1200" dirty="0" smtClean="0"/>
              <a:t>There remains little evidence to implement to support implementations of universal guidelines to assist trainers seeking to initiate new programs.</a:t>
            </a:r>
          </a:p>
          <a:p>
            <a:endParaRPr lang="en-US" sz="1200" dirty="0"/>
          </a:p>
        </p:txBody>
      </p:sp>
      <p:sp>
        <p:nvSpPr>
          <p:cNvPr id="277" name="TextBox 276"/>
          <p:cNvSpPr txBox="1"/>
          <p:nvPr/>
        </p:nvSpPr>
        <p:spPr>
          <a:xfrm>
            <a:off x="16579829" y="10672270"/>
            <a:ext cx="3447268" cy="4841967"/>
          </a:xfrm>
          <a:prstGeom prst="rect">
            <a:avLst/>
          </a:prstGeom>
          <a:noFill/>
        </p:spPr>
        <p:txBody>
          <a:bodyPr wrap="square" rtlCol="0">
            <a:spAutoFit/>
          </a:bodyPr>
          <a:lstStyle/>
          <a:p>
            <a:pPr marL="285750" indent="-285750">
              <a:lnSpc>
                <a:spcPct val="200000"/>
              </a:lnSpc>
              <a:buFont typeface="Arial" charset="0"/>
              <a:buChar char="•"/>
            </a:pPr>
            <a:r>
              <a:rPr lang="en-US" sz="1200" dirty="0" smtClean="0"/>
              <a:t>Program length varied with each study, with little evidence supporting why each study chose its particular time-frame</a:t>
            </a:r>
          </a:p>
          <a:p>
            <a:pPr marL="285750" indent="-285750">
              <a:lnSpc>
                <a:spcPct val="200000"/>
              </a:lnSpc>
              <a:buFont typeface="Arial" charset="0"/>
              <a:buChar char="•"/>
            </a:pPr>
            <a:r>
              <a:rPr lang="en-US" sz="1200" dirty="0" smtClean="0"/>
              <a:t>Lack of funding and training materials were noted as pervasive barriers to a new trainers success and the length of program propagation</a:t>
            </a:r>
            <a:r>
              <a:rPr lang="en-US" sz="1200" baseline="30000" dirty="0" smtClean="0"/>
              <a:t>5</a:t>
            </a:r>
            <a:r>
              <a:rPr lang="en-US" sz="1200" dirty="0" smtClean="0"/>
              <a:t>. No article compared any train the trainer alternatives for teach resuscitation skills </a:t>
            </a:r>
          </a:p>
          <a:p>
            <a:pPr marL="285750" indent="-285750">
              <a:lnSpc>
                <a:spcPct val="200000"/>
              </a:lnSpc>
              <a:buFont typeface="Arial" charset="0"/>
              <a:buChar char="•"/>
            </a:pPr>
            <a:r>
              <a:rPr lang="en-US" sz="1200" dirty="0" smtClean="0"/>
              <a:t>No articles address the cost effectiveness of running such a course</a:t>
            </a:r>
          </a:p>
          <a:p>
            <a:pPr marL="285750" indent="-285750">
              <a:lnSpc>
                <a:spcPct val="200000"/>
              </a:lnSpc>
              <a:buFont typeface="Arial" charset="0"/>
              <a:buChar char="•"/>
            </a:pPr>
            <a:r>
              <a:rPr lang="en-US" sz="1200" dirty="0" smtClean="0"/>
              <a:t>Using train the trainer for resuscitation training has various patient outcomes. There was a decrease in neonatal mortality</a:t>
            </a:r>
            <a:endParaRPr lang="en-US" sz="1200" dirty="0"/>
          </a:p>
        </p:txBody>
      </p:sp>
      <p:pic>
        <p:nvPicPr>
          <p:cNvPr id="278" name="Picture 277"/>
          <p:cNvPicPr>
            <a:picLocks noChangeAspect="1"/>
          </p:cNvPicPr>
          <p:nvPr/>
        </p:nvPicPr>
        <p:blipFill>
          <a:blip r:embed="rId4"/>
          <a:stretch>
            <a:fillRect/>
          </a:stretch>
        </p:blipFill>
        <p:spPr>
          <a:xfrm>
            <a:off x="23417703" y="370715"/>
            <a:ext cx="3022583" cy="1692646"/>
          </a:xfrm>
          <a:prstGeom prst="rect">
            <a:avLst/>
          </a:prstGeom>
        </p:spPr>
      </p:pic>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516</TotalTime>
  <Words>1461</Words>
  <Application>Microsoft Macintosh PowerPoint</Application>
  <PresentationFormat>Custom</PresentationFormat>
  <Paragraphs>201</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Calibri</vt:lpstr>
      <vt:lpstr>Mangal</vt:lpstr>
      <vt:lpstr>Trebuchet MS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Microsoft Office User</cp:lastModifiedBy>
  <cp:revision>43</cp:revision>
  <dcterms:created xsi:type="dcterms:W3CDTF">2012-02-06T18:46:22Z</dcterms:created>
  <dcterms:modified xsi:type="dcterms:W3CDTF">2017-02-17T21:57:03Z</dcterms:modified>
</cp:coreProperties>
</file>